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sldIdLst>
    <p:sldId id="257" r:id="rId2"/>
    <p:sldId id="312" r:id="rId3"/>
    <p:sldId id="293" r:id="rId4"/>
    <p:sldId id="272" r:id="rId5"/>
    <p:sldId id="273" r:id="rId6"/>
    <p:sldId id="294" r:id="rId7"/>
    <p:sldId id="274" r:id="rId8"/>
    <p:sldId id="295" r:id="rId9"/>
    <p:sldId id="277" r:id="rId10"/>
    <p:sldId id="276" r:id="rId11"/>
    <p:sldId id="296" r:id="rId12"/>
    <p:sldId id="279" r:id="rId13"/>
    <p:sldId id="278" r:id="rId14"/>
    <p:sldId id="297" r:id="rId15"/>
    <p:sldId id="281" r:id="rId16"/>
    <p:sldId id="280" r:id="rId17"/>
    <p:sldId id="298" r:id="rId18"/>
    <p:sldId id="283" r:id="rId19"/>
    <p:sldId id="282" r:id="rId20"/>
    <p:sldId id="299" r:id="rId21"/>
    <p:sldId id="285" r:id="rId22"/>
    <p:sldId id="284" r:id="rId23"/>
    <p:sldId id="300" r:id="rId24"/>
    <p:sldId id="286" r:id="rId25"/>
    <p:sldId id="287" r:id="rId26"/>
    <p:sldId id="301" r:id="rId27"/>
    <p:sldId id="289" r:id="rId28"/>
    <p:sldId id="302" r:id="rId29"/>
    <p:sldId id="292" r:id="rId30"/>
    <p:sldId id="291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3" r:id="rId40"/>
    <p:sldId id="314" r:id="rId41"/>
    <p:sldId id="315" r:id="rId42"/>
    <p:sldId id="271" r:id="rId43"/>
    <p:sldId id="259" r:id="rId4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72C4"/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35"/>
    <p:restoredTop sz="94586"/>
  </p:normalViewPr>
  <p:slideViewPr>
    <p:cSldViewPr snapToGrid="0" snapToObjects="1">
      <p:cViewPr>
        <p:scale>
          <a:sx n="70" d="100"/>
          <a:sy n="70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AA775-6D41-6448-B67A-445420B95FE3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41FA-FAE3-A447-BB50-C9AFF974FF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9989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71B1-3E7F-8A4E-A9F8-4DBFFF7BE722}" type="datetimeFigureOut">
              <a:rPr lang="x-none" smtClean="0"/>
              <a:pPr/>
              <a:t>5/6/2020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DF13-7FFA-1142-BB2B-29605DB8BE7F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3875" y="150312"/>
            <a:ext cx="10515600" cy="1046163"/>
          </a:xfrm>
        </p:spPr>
        <p:txBody>
          <a:bodyPr/>
          <a:lstStyle/>
          <a:p>
            <a:pPr algn="l"/>
            <a:r>
              <a:rPr lang="sr-Cyrl-RS" b="1" dirty="0">
                <a:solidFill>
                  <a:srgbClr val="282B9E"/>
                </a:solidFill>
                <a:latin typeface="Cambria" panose="02040503050406030204" pitchFamily="18" charset="0"/>
              </a:rPr>
              <a:t>ЧЕТВРТИ  РАЗРЕД</a:t>
            </a:r>
            <a:endParaRPr lang="sr-Latn-RS" b="1" dirty="0">
              <a:solidFill>
                <a:srgbClr val="282B9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3875" y="1196475"/>
            <a:ext cx="10515600" cy="5461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Cyrl-R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Подручје </a:t>
            </a:r>
            <a:r>
              <a:rPr lang="sr-Cyrl-RS" b="1" dirty="0">
                <a:solidFill>
                  <a:srgbClr val="002060"/>
                </a:solidFill>
                <a:latin typeface="Cambria" panose="02040503050406030204" pitchFamily="18" charset="0"/>
              </a:rPr>
              <a:t>рада: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Пољопривредна, производња и прерада хране</a:t>
            </a:r>
            <a:endParaRPr lang="sr-Cyrl-RS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Предмет: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Сточарска производња</a:t>
            </a:r>
            <a:endParaRPr lang="sr-Cyrl-R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Име </a:t>
            </a:r>
            <a:r>
              <a:rPr lang="sr-Cyrl-RS" b="1" dirty="0">
                <a:solidFill>
                  <a:srgbClr val="002060"/>
                </a:solidFill>
                <a:latin typeface="Cambria" panose="02040503050406030204" pitchFamily="18" charset="0"/>
              </a:rPr>
              <a:t>предавача: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Александра Тошић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Јелена Стојановић</a:t>
            </a:r>
            <a:endParaRPr lang="sr-Cyrl-R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час: 3</a:t>
            </a:r>
            <a:endParaRPr lang="sr-Cyrl-RS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8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995"/>
            <a:ext cx="11277600" cy="6438378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endParaRPr lang="sr-Cyrl-RS" dirty="0" smtClean="0"/>
          </a:p>
          <a:p>
            <a:r>
              <a:rPr lang="sr-Cyrl-RS" sz="2800" dirty="0" smtClean="0"/>
              <a:t>Представници млечног типа су: холштајн-фризијска раса, црвено-данска раса, </a:t>
            </a:r>
            <a:r>
              <a:rPr lang="sr-Cyrl-RS" sz="2800" dirty="0" smtClean="0"/>
              <a:t>црвени холштајн</a:t>
            </a:r>
            <a:r>
              <a:rPr lang="sr-Cyrl-RS" sz="2800" dirty="0" smtClean="0"/>
              <a:t>, џерзеј и др.</a:t>
            </a:r>
            <a:endParaRPr lang="sr-Latn-RS" sz="2800" dirty="0" smtClean="0"/>
          </a:p>
          <a:p>
            <a:endParaRPr lang="sr-Cyrl-RS" sz="2800" dirty="0" smtClean="0"/>
          </a:p>
          <a:p>
            <a:r>
              <a:rPr lang="sr-Cyrl-RS" sz="2800" dirty="0" smtClean="0"/>
              <a:t>Представници радног типа су: </a:t>
            </a:r>
            <a:r>
              <a:rPr lang="sr-Cyrl-RS" sz="2800" b="1" dirty="0" smtClean="0"/>
              <a:t>подолско говече </a:t>
            </a:r>
            <a:r>
              <a:rPr lang="sr-Cyrl-RS" sz="2800" dirty="0" smtClean="0"/>
              <a:t>и колубарско говече.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7" y="375781"/>
            <a:ext cx="11047955" cy="6098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/>
              <a:t>4. </a:t>
            </a:r>
            <a:r>
              <a:rPr lang="sr-Cyrl-RS" dirty="0" smtClean="0"/>
              <a:t>Издвојити кости предњих естремитета:</a:t>
            </a:r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1.темена кост</a:t>
            </a:r>
          </a:p>
          <a:p>
            <a:pPr>
              <a:buNone/>
            </a:pPr>
            <a:r>
              <a:rPr lang="sr-Cyrl-RS" sz="2800" dirty="0" smtClean="0"/>
              <a:t>2.крсна кост</a:t>
            </a:r>
          </a:p>
          <a:p>
            <a:pPr>
              <a:buNone/>
            </a:pPr>
            <a:r>
              <a:rPr lang="sr-Cyrl-RS" sz="2800" dirty="0" smtClean="0"/>
              <a:t>3.рамена кост</a:t>
            </a:r>
          </a:p>
          <a:p>
            <a:pPr>
              <a:buNone/>
            </a:pPr>
            <a:r>
              <a:rPr lang="sr-Cyrl-RS" sz="2800" dirty="0" smtClean="0"/>
              <a:t>4.бутна кост</a:t>
            </a:r>
          </a:p>
          <a:p>
            <a:pPr>
              <a:buNone/>
            </a:pPr>
            <a:r>
              <a:rPr lang="sr-Cyrl-RS" sz="2800" dirty="0" smtClean="0"/>
              <a:t>5.лакатна кост</a:t>
            </a:r>
          </a:p>
          <a:p>
            <a:pPr>
              <a:buNone/>
            </a:pPr>
            <a:r>
              <a:rPr lang="sr-Cyrl-RS" sz="2800" dirty="0" smtClean="0"/>
              <a:t>6.жбица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7" y="375781"/>
            <a:ext cx="11047955" cy="6098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Издвојити кости предњих естремитета:</a:t>
            </a:r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1.темена кост</a:t>
            </a:r>
          </a:p>
          <a:p>
            <a:pPr>
              <a:buNone/>
            </a:pPr>
            <a:r>
              <a:rPr lang="sr-Cyrl-RS" sz="2800" dirty="0" smtClean="0"/>
              <a:t>2.крсна кост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3.рамена кост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4.бутна кост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5.лакатна кост</a:t>
            </a:r>
            <a:endParaRPr lang="sr-Cyrl-RS" sz="2800" dirty="0" smtClean="0"/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6.жбица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Tosici\Desktop\Picture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2947" y="350729"/>
            <a:ext cx="2141951" cy="612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729"/>
            <a:ext cx="10551090" cy="6123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/>
              <a:t>    </a:t>
            </a:r>
            <a:r>
              <a:rPr lang="sr-Cyrl-RS" b="1" dirty="0" smtClean="0"/>
              <a:t>У кости </a:t>
            </a:r>
            <a:r>
              <a:rPr lang="sr-Cyrl-RS" b="1" dirty="0" smtClean="0"/>
              <a:t>предњих екстремитета </a:t>
            </a:r>
            <a:r>
              <a:rPr lang="sr-Cyrl-RS" b="1" dirty="0" smtClean="0"/>
              <a:t>спадају</a:t>
            </a:r>
            <a:r>
              <a:rPr lang="sr-Cyrl-RS" dirty="0" smtClean="0"/>
              <a:t>:</a:t>
            </a:r>
            <a:endParaRPr lang="sr-Cyrl-RS" b="1" dirty="0" smtClean="0"/>
          </a:p>
          <a:p>
            <a:pPr>
              <a:buNone/>
            </a:pPr>
            <a:r>
              <a:rPr lang="sr-Cyrl-RS" dirty="0" smtClean="0"/>
              <a:t>    </a:t>
            </a:r>
          </a:p>
          <a:p>
            <a:r>
              <a:rPr lang="sr-Cyrl-RS" dirty="0" smtClean="0"/>
              <a:t>лопатица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рамена кост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лакатна кост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жбица</a:t>
            </a:r>
          </a:p>
          <a:p>
            <a:r>
              <a:rPr lang="sr-Cyrl-RS" dirty="0" smtClean="0"/>
              <a:t>карпалне кости</a:t>
            </a:r>
          </a:p>
          <a:p>
            <a:r>
              <a:rPr lang="sr-Cyrl-RS" dirty="0" smtClean="0"/>
              <a:t>предња цеваница</a:t>
            </a:r>
          </a:p>
          <a:p>
            <a:r>
              <a:rPr lang="sr-Cyrl-RS" dirty="0" smtClean="0"/>
              <a:t>чланци прстију</a:t>
            </a:r>
          </a:p>
          <a:p>
            <a:r>
              <a:rPr lang="sr-Cyrl-RS" dirty="0" smtClean="0"/>
              <a:t>сезамоидне кошчице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05830" y="1791222"/>
            <a:ext cx="493525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56767" y="2480153"/>
            <a:ext cx="4183693" cy="594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56767" y="3075140"/>
            <a:ext cx="5010411" cy="200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06472" y="3531685"/>
            <a:ext cx="5434613" cy="512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66782" y="4183693"/>
            <a:ext cx="4137141" cy="374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12693" y="4729603"/>
            <a:ext cx="3591230" cy="3507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66782" y="5336275"/>
            <a:ext cx="3974303" cy="359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790364" y="5476865"/>
            <a:ext cx="3304627" cy="436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325677"/>
            <a:ext cx="11711836" cy="6338170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5. </a:t>
            </a:r>
            <a:r>
              <a:rPr lang="sr-Cyrl-RS" dirty="0" smtClean="0"/>
              <a:t>Одабрати прибор за мерење висина, дужина и ширина код одраслих животиња: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1.сточна вага</a:t>
            </a:r>
          </a:p>
          <a:p>
            <a:pPr>
              <a:buNone/>
            </a:pPr>
            <a:r>
              <a:rPr lang="sr-Cyrl-RS" sz="2800" dirty="0" smtClean="0"/>
              <a:t>2.Литинов штап</a:t>
            </a:r>
          </a:p>
          <a:p>
            <a:pPr>
              <a:buNone/>
            </a:pPr>
            <a:r>
              <a:rPr lang="sr-Cyrl-RS" sz="2800" dirty="0" smtClean="0"/>
              <a:t>3.циркле</a:t>
            </a:r>
          </a:p>
          <a:p>
            <a:pPr>
              <a:buNone/>
            </a:pPr>
            <a:r>
              <a:rPr lang="sr-Cyrl-RS" sz="2800" dirty="0" smtClean="0"/>
              <a:t>4.пантљика </a:t>
            </a:r>
            <a:endParaRPr lang="en-US" sz="2800" dirty="0"/>
          </a:p>
        </p:txBody>
      </p:sp>
      <p:pic>
        <p:nvPicPr>
          <p:cNvPr id="4" name="Picture 3" descr="stoc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2762" y="1231809"/>
            <a:ext cx="3240066" cy="197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8" descr="2.jpg"/>
          <p:cNvPicPr>
            <a:picLocks noChangeAspect="1"/>
          </p:cNvPicPr>
          <p:nvPr/>
        </p:nvPicPr>
        <p:blipFill>
          <a:blip r:embed="rId3" cstate="print"/>
          <a:srcRect l="3571" r="10714"/>
          <a:stretch>
            <a:fillRect/>
          </a:stretch>
        </p:blipFill>
        <p:spPr>
          <a:xfrm rot="10800000">
            <a:off x="10272867" y="856027"/>
            <a:ext cx="873770" cy="528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865" y="3683778"/>
            <a:ext cx="1972849" cy="88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easuring-ta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9976" y="4908676"/>
            <a:ext cx="864297" cy="97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325677"/>
            <a:ext cx="11711836" cy="633817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Одабрати прибор за мерење висина, дужина и ширина код одраслих животиња: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1.сточна вага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2.Литинов штап</a:t>
            </a:r>
            <a:endParaRPr lang="sr-Cyrl-RS" sz="2800" b="1" dirty="0" smtClean="0"/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3.циркле</a:t>
            </a:r>
            <a:endParaRPr lang="sr-Cyrl-RS" sz="2800" b="1" dirty="0" smtClean="0"/>
          </a:p>
          <a:p>
            <a:pPr>
              <a:buNone/>
            </a:pPr>
            <a:r>
              <a:rPr lang="sr-Cyrl-RS" sz="2800" dirty="0" smtClean="0"/>
              <a:t>4.пантљика </a:t>
            </a:r>
            <a:endParaRPr lang="en-US" sz="2800" dirty="0"/>
          </a:p>
        </p:txBody>
      </p:sp>
      <p:pic>
        <p:nvPicPr>
          <p:cNvPr id="4" name="Picture 3" descr="stoc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2762" y="1231809"/>
            <a:ext cx="3240066" cy="197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8" descr="2.jpg"/>
          <p:cNvPicPr>
            <a:picLocks noChangeAspect="1"/>
          </p:cNvPicPr>
          <p:nvPr/>
        </p:nvPicPr>
        <p:blipFill>
          <a:blip r:embed="rId3" cstate="print"/>
          <a:srcRect l="3571" r="10714"/>
          <a:stretch>
            <a:fillRect/>
          </a:stretch>
        </p:blipFill>
        <p:spPr>
          <a:xfrm rot="10800000">
            <a:off x="10272867" y="856027"/>
            <a:ext cx="873770" cy="528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865" y="3683778"/>
            <a:ext cx="1972849" cy="88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easuring-ta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9976" y="4908676"/>
            <a:ext cx="864297" cy="97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288099"/>
            <a:ext cx="11348581" cy="6185853"/>
          </a:xfrm>
        </p:spPr>
        <p:txBody>
          <a:bodyPr/>
          <a:lstStyle/>
          <a:p>
            <a:endParaRPr lang="sr-Cyrl-RS" dirty="0" smtClean="0"/>
          </a:p>
          <a:p>
            <a:endParaRPr lang="sr-Cyrl-RS" b="1" dirty="0" smtClean="0"/>
          </a:p>
          <a:p>
            <a:r>
              <a:rPr lang="sr-Cyrl-RS" sz="2800" b="1" dirty="0" smtClean="0"/>
              <a:t>Литинов штап </a:t>
            </a:r>
            <a:r>
              <a:rPr lang="sr-Cyrl-RS" sz="2800" dirty="0" smtClean="0"/>
              <a:t>служи за мерење висина, дужина, ширина и дубина.</a:t>
            </a:r>
            <a:endParaRPr lang="sr-Latn-RS" sz="2800" dirty="0" smtClean="0"/>
          </a:p>
          <a:p>
            <a:endParaRPr lang="sr-Cyrl-RS" sz="2800" dirty="0" smtClean="0"/>
          </a:p>
          <a:p>
            <a:r>
              <a:rPr lang="sr-Cyrl-RS" sz="2800" b="1" dirty="0" smtClean="0"/>
              <a:t>Шестар (циркле) </a:t>
            </a:r>
            <a:r>
              <a:rPr lang="sr-Cyrl-RS" sz="2800" dirty="0" smtClean="0"/>
              <a:t>служи за мерење димензија на глави, међуребарног размака, размак</a:t>
            </a:r>
            <a:r>
              <a:rPr lang="sr-Latn-RS" sz="2800" dirty="0" smtClean="0"/>
              <a:t>a</a:t>
            </a:r>
            <a:r>
              <a:rPr lang="sr-Cyrl-RS" sz="2800" dirty="0" smtClean="0"/>
              <a:t> седањачних кврга, а код ситних животиња димензиј</a:t>
            </a:r>
            <a:r>
              <a:rPr lang="sr-Latn-RS" sz="2800" dirty="0" smtClean="0"/>
              <a:t>a</a:t>
            </a:r>
            <a:r>
              <a:rPr lang="sr-Cyrl-RS" sz="2800" dirty="0" smtClean="0"/>
              <a:t> груди и карлице.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75781"/>
            <a:ext cx="11661732" cy="6098171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6.</a:t>
            </a:r>
            <a:r>
              <a:rPr lang="sr-Cyrl-RS" dirty="0" smtClean="0"/>
              <a:t>Процесом меринизације побољшавамо: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1.став ногу</a:t>
            </a:r>
          </a:p>
          <a:p>
            <a:pPr>
              <a:buNone/>
            </a:pPr>
            <a:r>
              <a:rPr lang="sr-Cyrl-RS" sz="2800" dirty="0" smtClean="0"/>
              <a:t>2.плодност</a:t>
            </a:r>
          </a:p>
          <a:p>
            <a:pPr>
              <a:buNone/>
            </a:pPr>
            <a:r>
              <a:rPr lang="sr-Cyrl-RS" sz="2800" dirty="0" smtClean="0"/>
              <a:t>3.количину и квалитет вуне</a:t>
            </a:r>
          </a:p>
          <a:p>
            <a:pPr>
              <a:buNone/>
            </a:pPr>
            <a:r>
              <a:rPr lang="sr-Cyrl-RS" sz="2800" dirty="0" smtClean="0"/>
              <a:t>4.повећање телесне масе, млечности и конституцију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75781"/>
            <a:ext cx="11661732" cy="6098171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Процесом меринизације побољшавамо: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1.став ногу</a:t>
            </a:r>
          </a:p>
          <a:p>
            <a:pPr>
              <a:buNone/>
            </a:pPr>
            <a:r>
              <a:rPr lang="sr-Cyrl-RS" sz="2800" dirty="0" smtClean="0"/>
              <a:t>2.плодност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3.количину и квалитет вуне</a:t>
            </a:r>
            <a:endParaRPr lang="sr-Cyrl-RS" sz="2800" b="1" dirty="0" smtClean="0"/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4.повећање телесне масе, млечности и конституцију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7" y="388307"/>
            <a:ext cx="11803693" cy="6085645"/>
          </a:xfrm>
        </p:spPr>
        <p:txBody>
          <a:bodyPr/>
          <a:lstStyle/>
          <a:p>
            <a:endParaRPr lang="sr-Latn-RS" b="1" dirty="0" smtClean="0"/>
          </a:p>
          <a:p>
            <a:r>
              <a:rPr lang="sr-Cyrl-RS" b="1" dirty="0" smtClean="0"/>
              <a:t>Циљ меринизације </a:t>
            </a:r>
            <a:r>
              <a:rPr lang="sr-Cyrl-RS" dirty="0" smtClean="0"/>
              <a:t>односно оплемењивања домаћих оваца је: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1.поправка квалитета вуне</a:t>
            </a:r>
          </a:p>
          <a:p>
            <a:pPr>
              <a:buNone/>
            </a:pPr>
            <a:r>
              <a:rPr lang="sr-Cyrl-RS" sz="2800" dirty="0" smtClean="0"/>
              <a:t>2.повећање количине вуне по грлу за приближно 100%</a:t>
            </a:r>
          </a:p>
          <a:p>
            <a:pPr>
              <a:buNone/>
            </a:pPr>
            <a:r>
              <a:rPr lang="sr-Cyrl-RS" sz="2800" dirty="0" smtClean="0"/>
              <a:t>3.повећање телесне масе оваца, односно производње меса</a:t>
            </a:r>
          </a:p>
          <a:p>
            <a:pPr>
              <a:buNone/>
            </a:pPr>
            <a:r>
              <a:rPr lang="sr-Cyrl-RS" sz="2800" dirty="0" smtClean="0"/>
              <a:t>4.задржавање млечности на нивоу производње праменке </a:t>
            </a:r>
          </a:p>
          <a:p>
            <a:pPr>
              <a:buNone/>
            </a:pPr>
            <a:r>
              <a:rPr lang="sr-Cyrl-RS" sz="2800" dirty="0" smtClean="0"/>
              <a:t>5.добијање грла снажне конституције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Пољопривредни техничар</a:t>
            </a:r>
          </a:p>
          <a:p>
            <a:pPr marL="0" indent="0" algn="ctr">
              <a:buNone/>
            </a:pPr>
            <a:r>
              <a:rPr lang="sr-Cyrl-RS" sz="2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-припрема за матурски испит-</a:t>
            </a:r>
            <a:endParaRPr lang="sr-Cyrl-R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sr-Cyrl-RS" sz="28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200417"/>
            <a:ext cx="11674258" cy="627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sz="3800" b="1" dirty="0" smtClean="0"/>
              <a:t>7. </a:t>
            </a:r>
            <a:r>
              <a:rPr lang="sr-Cyrl-RS" sz="3800" dirty="0" smtClean="0"/>
              <a:t>Поређати по анатомском редоследу почев од усне дупље (1-6) органе за варење код непреживара: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300" dirty="0" smtClean="0"/>
              <a:t>ждрело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 </a:t>
            </a:r>
            <a:r>
              <a:rPr lang="sr-Cyrl-RS" sz="3300" dirty="0" smtClean="0"/>
              <a:t>желудац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300" dirty="0" smtClean="0"/>
              <a:t>чмар (анални отвор)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300" dirty="0" smtClean="0"/>
              <a:t>усна дупља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300" dirty="0" smtClean="0"/>
              <a:t>једњак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300" dirty="0" smtClean="0"/>
              <a:t>црева (танко и дебело)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200417"/>
            <a:ext cx="11674258" cy="627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    </a:t>
            </a:r>
            <a:r>
              <a:rPr lang="sr-Cyrl-RS" sz="3800" dirty="0" smtClean="0"/>
              <a:t>Поређати по анатомском редоследу почев од усне дупље (1-6) органе за варење код непреживара: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 2     </a:t>
            </a:r>
            <a:r>
              <a:rPr lang="sr-Cyrl-RS" sz="3300" dirty="0" smtClean="0"/>
              <a:t>ждрело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4      </a:t>
            </a:r>
            <a:r>
              <a:rPr lang="sr-Cyrl-RS" sz="3300" dirty="0" smtClean="0"/>
              <a:t>желудац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6      </a:t>
            </a:r>
            <a:r>
              <a:rPr lang="sr-Cyrl-RS" sz="3300" dirty="0" smtClean="0"/>
              <a:t>чмар (анални отвор)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1      </a:t>
            </a:r>
            <a:r>
              <a:rPr lang="sr-Cyrl-RS" sz="3300" dirty="0" smtClean="0"/>
              <a:t>усна дупља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3       </a:t>
            </a:r>
            <a:r>
              <a:rPr lang="sr-Cyrl-RS" sz="3300" dirty="0" smtClean="0"/>
              <a:t>једњак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5      </a:t>
            </a:r>
            <a:r>
              <a:rPr lang="sr-Cyrl-RS" sz="3300" dirty="0" smtClean="0"/>
              <a:t>црева (танко и дебело)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363255"/>
            <a:ext cx="12041688" cy="61106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800" b="1" dirty="0" smtClean="0"/>
              <a:t>    Усна дупља </a:t>
            </a:r>
            <a:r>
              <a:rPr lang="sr-Cyrl-RS" sz="2800" dirty="0" smtClean="0"/>
              <a:t>почиње усним отвором и пружа се до задњег кутњака, односно усно-ждрелног отвора.</a:t>
            </a:r>
          </a:p>
          <a:p>
            <a:pPr>
              <a:buNone/>
            </a:pPr>
            <a:r>
              <a:rPr lang="sr-Cyrl-RS" sz="2800" b="1" dirty="0"/>
              <a:t> </a:t>
            </a:r>
            <a:r>
              <a:rPr lang="sr-Cyrl-RS" sz="2800" b="1" dirty="0" smtClean="0"/>
              <a:t>   Ждрело </a:t>
            </a:r>
            <a:r>
              <a:rPr lang="sr-Cyrl-RS" sz="2800" dirty="0" smtClean="0"/>
              <a:t>је шупљи орган који се налази аборално од усне дупље, а орално</a:t>
            </a:r>
          </a:p>
          <a:p>
            <a:pPr>
              <a:buNone/>
            </a:pPr>
            <a:r>
              <a:rPr lang="sr-Cyrl-RS" sz="2800" b="1" dirty="0"/>
              <a:t> </a:t>
            </a:r>
            <a:r>
              <a:rPr lang="sr-Cyrl-RS" sz="2800" b="1" dirty="0" smtClean="0"/>
              <a:t>   </a:t>
            </a:r>
            <a:r>
              <a:rPr lang="sr-Cyrl-RS" sz="2800" dirty="0" smtClean="0"/>
              <a:t>од гркљана и почетка једњака.</a:t>
            </a:r>
          </a:p>
          <a:p>
            <a:pPr>
              <a:buNone/>
            </a:pPr>
            <a:r>
              <a:rPr lang="sr-Cyrl-RS" sz="2800" b="1" dirty="0"/>
              <a:t> </a:t>
            </a:r>
            <a:r>
              <a:rPr lang="sr-Cyrl-RS" sz="2800" b="1" dirty="0" smtClean="0"/>
              <a:t>   Једњак </a:t>
            </a:r>
            <a:r>
              <a:rPr lang="sr-Cyrl-RS" sz="2800" dirty="0" smtClean="0"/>
              <a:t>је дуга мишићна цев кроз коју пролази храна у желудац.</a:t>
            </a:r>
          </a:p>
          <a:p>
            <a:pPr>
              <a:buNone/>
            </a:pPr>
            <a:r>
              <a:rPr lang="sr-Cyrl-RS" sz="2800" b="1" dirty="0"/>
              <a:t> </a:t>
            </a:r>
            <a:r>
              <a:rPr lang="sr-Cyrl-RS" sz="2800" b="1" dirty="0" smtClean="0"/>
              <a:t>   Желудац</a:t>
            </a:r>
            <a:r>
              <a:rPr lang="sr-Cyrl-RS" sz="2800" dirty="0" smtClean="0"/>
              <a:t>  је простран, шупљи орган који се налази између једњака и танких црева.</a:t>
            </a:r>
          </a:p>
          <a:p>
            <a:pPr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</a:t>
            </a:r>
            <a:r>
              <a:rPr lang="sr-Cyrl-RS" sz="2800" b="1" dirty="0" smtClean="0"/>
              <a:t> Црева </a:t>
            </a:r>
            <a:r>
              <a:rPr lang="sr-Cyrl-RS" sz="2800" dirty="0" smtClean="0"/>
              <a:t>су део органа за варење, а пружају се од желуца до чмара. Деле се </a:t>
            </a:r>
          </a:p>
          <a:p>
            <a:pPr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на танка и дебела црева.</a:t>
            </a:r>
          </a:p>
          <a:p>
            <a:pPr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</a:t>
            </a:r>
            <a:r>
              <a:rPr lang="sr-Cyrl-RS" sz="2800" b="1" dirty="0" smtClean="0"/>
              <a:t>Чмар</a:t>
            </a:r>
            <a:r>
              <a:rPr lang="sr-Cyrl-RS" sz="2800" dirty="0" smtClean="0"/>
              <a:t> је завршни отвор органа за варење, а налази се испод репа животиње.</a:t>
            </a:r>
          </a:p>
          <a:p>
            <a:pPr>
              <a:buNone/>
            </a:pPr>
            <a:endParaRPr lang="sr-Cyrl-RS" sz="2800" b="1" dirty="0" smtClean="0"/>
          </a:p>
          <a:p>
            <a:pPr>
              <a:buNone/>
            </a:pPr>
            <a:r>
              <a:rPr lang="sr-Cyrl-RS" sz="2800" b="1" dirty="0"/>
              <a:t> </a:t>
            </a:r>
            <a:r>
              <a:rPr lang="sr-Cyrl-RS" sz="2800" b="1" dirty="0" smtClean="0"/>
              <a:t>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338203"/>
            <a:ext cx="11849622" cy="6135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/>
              <a:t>8. </a:t>
            </a:r>
            <a:r>
              <a:rPr lang="sr-Cyrl-RS" sz="3500" dirty="0" smtClean="0"/>
              <a:t>Поред назива конституције уписати број расе која јој припада.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1.примитивне расе (подолац)                            </a:t>
            </a:r>
            <a:r>
              <a:rPr lang="sr-Cyrl-RS" sz="2800" u="sng" dirty="0" smtClean="0">
                <a:solidFill>
                  <a:srgbClr val="FF0000"/>
                </a:solidFill>
              </a:rPr>
              <a:t>         </a:t>
            </a:r>
            <a:r>
              <a:rPr lang="sr-Cyrl-RS" sz="2800" dirty="0" smtClean="0"/>
              <a:t>фина конституција</a:t>
            </a:r>
          </a:p>
          <a:p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2.племените расе (холштајн-фризијско)         </a:t>
            </a:r>
            <a:r>
              <a:rPr lang="sr-Cyrl-RS" sz="2800" dirty="0" smtClean="0">
                <a:solidFill>
                  <a:srgbClr val="FF0000"/>
                </a:solidFill>
              </a:rPr>
              <a:t> </a:t>
            </a:r>
            <a:r>
              <a:rPr lang="sr-Cyrl-RS" sz="2800" u="sng" dirty="0" smtClean="0">
                <a:solidFill>
                  <a:srgbClr val="FF0000"/>
                </a:solidFill>
              </a:rPr>
              <a:t>          </a:t>
            </a:r>
            <a:r>
              <a:rPr lang="sr-Cyrl-RS" sz="2800" dirty="0" smtClean="0"/>
              <a:t>груба конституција </a:t>
            </a:r>
          </a:p>
          <a:p>
            <a:pPr>
              <a:buNone/>
            </a:pP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3.прелазне расе (домаће шарено)                   </a:t>
            </a:r>
            <a:r>
              <a:rPr lang="sr-Latn-RS" sz="2800" dirty="0" smtClean="0"/>
              <a:t> </a:t>
            </a:r>
            <a:r>
              <a:rPr lang="sr-Cyrl-RS" sz="2800" u="sng" dirty="0" smtClean="0">
                <a:solidFill>
                  <a:srgbClr val="FF0000"/>
                </a:solidFill>
              </a:rPr>
              <a:t>          </a:t>
            </a:r>
            <a:r>
              <a:rPr lang="sr-Cyrl-RS" sz="2800" dirty="0" smtClean="0"/>
              <a:t>лимфатична конституција</a:t>
            </a:r>
          </a:p>
          <a:p>
            <a:pPr>
              <a:buNone/>
            </a:pP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4.племените расе (шортхорн)                          </a:t>
            </a:r>
            <a:r>
              <a:rPr lang="sr-Latn-RS" sz="2800" dirty="0" smtClean="0"/>
              <a:t> </a:t>
            </a:r>
            <a:r>
              <a:rPr lang="sr-Cyrl-RS" sz="2800" dirty="0" smtClean="0"/>
              <a:t>  </a:t>
            </a:r>
            <a:r>
              <a:rPr lang="sr-Cyrl-RS" sz="2800" u="sng" dirty="0" smtClean="0">
                <a:solidFill>
                  <a:srgbClr val="FF0000"/>
                </a:solidFill>
              </a:rPr>
              <a:t>          </a:t>
            </a:r>
            <a:r>
              <a:rPr lang="sr-Cyrl-RS" sz="2800" dirty="0" smtClean="0"/>
              <a:t>снажна конституција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338203"/>
            <a:ext cx="12029162" cy="6135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3500" dirty="0" smtClean="0"/>
              <a:t>Поред назива конституције уписати број расе која јој припада.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1.примитивне расе (подолац)                              </a:t>
            </a:r>
            <a:r>
              <a:rPr lang="sr-Cyrl-RS" sz="2800" dirty="0" smtClean="0">
                <a:solidFill>
                  <a:srgbClr val="FF0000"/>
                </a:solidFill>
              </a:rPr>
              <a:t> </a:t>
            </a:r>
            <a:r>
              <a:rPr lang="sr-Cyrl-RS" sz="2800" u="sng" dirty="0" smtClean="0">
                <a:solidFill>
                  <a:srgbClr val="FF0000"/>
                </a:solidFill>
              </a:rPr>
              <a:t>   2   </a:t>
            </a:r>
            <a:r>
              <a:rPr lang="sr-Cyrl-RS" sz="2800" dirty="0" smtClean="0"/>
              <a:t>фина конституција</a:t>
            </a:r>
          </a:p>
          <a:p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2.племените расе (холштајн-фризијско)         </a:t>
            </a:r>
            <a:r>
              <a:rPr lang="sr-Cyrl-RS" sz="2800" dirty="0" smtClean="0">
                <a:solidFill>
                  <a:srgbClr val="FF0000"/>
                </a:solidFill>
              </a:rPr>
              <a:t>    </a:t>
            </a:r>
            <a:r>
              <a:rPr lang="sr-Cyrl-RS" sz="2800" u="sng" dirty="0" smtClean="0">
                <a:solidFill>
                  <a:srgbClr val="FF0000"/>
                </a:solidFill>
              </a:rPr>
              <a:t>   1   </a:t>
            </a:r>
            <a:r>
              <a:rPr lang="sr-Cyrl-RS" sz="2800" dirty="0" smtClean="0"/>
              <a:t>груба конституција </a:t>
            </a:r>
          </a:p>
          <a:p>
            <a:pPr>
              <a:buNone/>
            </a:pP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3.прелазне расе (домаће шарено)                    </a:t>
            </a:r>
            <a:r>
              <a:rPr lang="sr-Cyrl-RS" sz="2800" dirty="0" smtClean="0">
                <a:solidFill>
                  <a:srgbClr val="FF0000"/>
                </a:solidFill>
              </a:rPr>
              <a:t>   </a:t>
            </a:r>
            <a:r>
              <a:rPr lang="sr-Cyrl-RS" sz="2800" u="sng" dirty="0" smtClean="0">
                <a:solidFill>
                  <a:srgbClr val="FF0000"/>
                </a:solidFill>
              </a:rPr>
              <a:t>   4   </a:t>
            </a:r>
            <a:r>
              <a:rPr lang="sr-Cyrl-RS" sz="2800" dirty="0" smtClean="0"/>
              <a:t>лимфатична конституција</a:t>
            </a:r>
          </a:p>
          <a:p>
            <a:pPr>
              <a:buNone/>
            </a:pP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4.племените расе (шортхорн)                           </a:t>
            </a:r>
            <a:r>
              <a:rPr lang="sr-Cyrl-RS" sz="2800" dirty="0" smtClean="0">
                <a:solidFill>
                  <a:srgbClr val="FF0000"/>
                </a:solidFill>
              </a:rPr>
              <a:t>    </a:t>
            </a:r>
            <a:r>
              <a:rPr lang="sr-Cyrl-RS" sz="2800" u="sng" dirty="0" smtClean="0">
                <a:solidFill>
                  <a:srgbClr val="FF0000"/>
                </a:solidFill>
              </a:rPr>
              <a:t>   3   </a:t>
            </a:r>
            <a:r>
              <a:rPr lang="sr-Cyrl-RS" sz="2800" dirty="0" smtClean="0"/>
              <a:t>снажна конституција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375781"/>
            <a:ext cx="12041688" cy="6250487"/>
          </a:xfrm>
        </p:spPr>
        <p:txBody>
          <a:bodyPr/>
          <a:lstStyle/>
          <a:p>
            <a:endParaRPr lang="sr-Cyrl-RS" sz="2800" b="1" dirty="0" smtClean="0"/>
          </a:p>
          <a:p>
            <a:r>
              <a:rPr lang="sr-Cyrl-RS" sz="2800" b="1" dirty="0" smtClean="0"/>
              <a:t>Подолско говече (примитивна раса) </a:t>
            </a:r>
            <a:r>
              <a:rPr lang="sr-Cyrl-RS" sz="2800" dirty="0" smtClean="0"/>
              <a:t>има грубу конституцију.</a:t>
            </a:r>
          </a:p>
          <a:p>
            <a:endParaRPr lang="sr-Cyrl-RS" sz="2800" dirty="0" smtClean="0"/>
          </a:p>
          <a:p>
            <a:r>
              <a:rPr lang="sr-Cyrl-RS" sz="2800" b="1" dirty="0" smtClean="0"/>
              <a:t>Холштајн-фризијска раса (племенита раса) </a:t>
            </a:r>
            <a:r>
              <a:rPr lang="sr-Cyrl-RS" sz="2800" dirty="0" smtClean="0"/>
              <a:t>има фину конституцију.</a:t>
            </a:r>
            <a:r>
              <a:rPr lang="sr-Cyrl-RS" sz="2800" b="1" dirty="0" smtClean="0"/>
              <a:t> </a:t>
            </a:r>
            <a:endParaRPr lang="sr-Cyrl-RS" sz="2800" dirty="0" smtClean="0"/>
          </a:p>
          <a:p>
            <a:endParaRPr lang="sr-Cyrl-RS" sz="2800" dirty="0" smtClean="0"/>
          </a:p>
          <a:p>
            <a:r>
              <a:rPr lang="sr-Cyrl-RS" sz="2800" b="1" dirty="0" smtClean="0"/>
              <a:t>Домаће шарено говече (прелазна раса) </a:t>
            </a:r>
            <a:r>
              <a:rPr lang="sr-Cyrl-RS" sz="2800" dirty="0" smtClean="0"/>
              <a:t>има снажну конституцију.</a:t>
            </a:r>
          </a:p>
          <a:p>
            <a:endParaRPr lang="sr-Cyrl-RS" sz="2800" dirty="0" smtClean="0"/>
          </a:p>
          <a:p>
            <a:r>
              <a:rPr lang="sr-Cyrl-RS" sz="2800" b="1" dirty="0" smtClean="0"/>
              <a:t>Шортхорн (племенита раса) </a:t>
            </a:r>
            <a:r>
              <a:rPr lang="sr-Cyrl-RS" sz="2800" dirty="0" smtClean="0"/>
              <a:t>има лимфатичну конституцију.</a:t>
            </a:r>
          </a:p>
          <a:p>
            <a:pPr>
              <a:buNone/>
            </a:pPr>
            <a:r>
              <a:rPr lang="sr-Cyrl-RS" sz="2800" dirty="0" smtClean="0"/>
              <a:t>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8411"/>
            <a:ext cx="12192000" cy="6419589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b="1" dirty="0" smtClean="0"/>
              <a:t>9. </a:t>
            </a:r>
            <a:r>
              <a:rPr lang="sr-Cyrl-RS" dirty="0" smtClean="0"/>
              <a:t>Желудац преживара је вишекоморан и састоји се из </a:t>
            </a:r>
            <a:r>
              <a:rPr lang="sr-Cyrl-RS" u="sng" dirty="0" smtClean="0">
                <a:solidFill>
                  <a:srgbClr val="FF0000"/>
                </a:solidFill>
              </a:rPr>
              <a:t>____</a:t>
            </a:r>
            <a:r>
              <a:rPr lang="sr-Cyrl-RS" dirty="0" smtClean="0"/>
              <a:t> дела.</a:t>
            </a:r>
            <a:endParaRPr lang="en-U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0"/>
            <a:ext cx="11649206" cy="6858001"/>
          </a:xfrm>
        </p:spPr>
        <p:txBody>
          <a:bodyPr>
            <a:normAutofit fontScale="92500" lnSpcReduction="10000"/>
          </a:bodyPr>
          <a:lstStyle/>
          <a:p>
            <a:endParaRPr lang="sr-Cyrl-RS" sz="3500" dirty="0" smtClean="0"/>
          </a:p>
          <a:p>
            <a:pPr>
              <a:buNone/>
            </a:pPr>
            <a:r>
              <a:rPr lang="sr-Cyrl-RS" sz="3500" dirty="0" smtClean="0"/>
              <a:t>Желудац преживара је вишекоморан и састоји се из </a:t>
            </a:r>
            <a:r>
              <a:rPr lang="sr-Cyrl-RS" sz="3500" u="sng" dirty="0" smtClean="0">
                <a:solidFill>
                  <a:srgbClr val="FF0000"/>
                </a:solidFill>
              </a:rPr>
              <a:t>    4    </a:t>
            </a:r>
            <a:r>
              <a:rPr lang="sr-Cyrl-RS" sz="3500" dirty="0" smtClean="0"/>
              <a:t>дела.</a:t>
            </a:r>
            <a:endParaRPr lang="en-US" sz="3500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        бураг                                                                                  мрежавац</a:t>
            </a:r>
          </a:p>
          <a:p>
            <a:pPr>
              <a:buNone/>
            </a:pPr>
            <a:r>
              <a:rPr lang="sr-Cyrl-RS" dirty="0" smtClean="0"/>
              <a:t>                                                                                                </a:t>
            </a:r>
            <a:r>
              <a:rPr lang="sr-Latn-RS" dirty="0" smtClean="0"/>
              <a:t>      </a:t>
            </a:r>
            <a:r>
              <a:rPr lang="sr-Cyrl-RS" dirty="0" smtClean="0"/>
              <a:t>     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   сириште</a:t>
            </a:r>
            <a:r>
              <a:rPr lang="sr-Latn-RS" dirty="0" smtClean="0"/>
              <a:t> 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                                                                                                </a:t>
            </a:r>
            <a:r>
              <a:rPr lang="sr-Latn-RS" dirty="0" smtClean="0"/>
              <a:t>  </a:t>
            </a:r>
            <a:r>
              <a:rPr lang="sr-Cyrl-RS" dirty="0" smtClean="0"/>
              <a:t>     листавац</a:t>
            </a:r>
          </a:p>
          <a:p>
            <a:pPr>
              <a:buNone/>
            </a:pPr>
            <a:r>
              <a:rPr lang="sr-Cyrl-RS" dirty="0" smtClean="0"/>
              <a:t>        </a:t>
            </a:r>
            <a:endParaRPr lang="en-US" dirty="0"/>
          </a:p>
        </p:txBody>
      </p:sp>
      <p:pic>
        <p:nvPicPr>
          <p:cNvPr id="4" name="Picture 9" descr="abdomen - predzeluci - gledano sa leva (Smal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32132" y="2317314"/>
            <a:ext cx="4584526" cy="3685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1978925" y="2852382"/>
            <a:ext cx="3382215" cy="692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42699" y="5430033"/>
            <a:ext cx="4370837" cy="162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7503092" y="3029801"/>
            <a:ext cx="2186818" cy="1037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513536" y="4334016"/>
            <a:ext cx="3449330" cy="125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38203"/>
            <a:ext cx="11736888" cy="6135749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10. </a:t>
            </a:r>
            <a:r>
              <a:rPr lang="sr-Cyrl-RS" dirty="0" smtClean="0"/>
              <a:t>Оток и црвенило стиднице, појава стакласте слузи и узнемиреност животиње је појава: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1.дијареје</a:t>
            </a:r>
          </a:p>
          <a:p>
            <a:pPr>
              <a:buNone/>
            </a:pPr>
            <a:r>
              <a:rPr lang="sr-Cyrl-RS" sz="2800" dirty="0" smtClean="0"/>
              <a:t>2.полног жара-еструса</a:t>
            </a:r>
          </a:p>
          <a:p>
            <a:pPr>
              <a:buNone/>
            </a:pPr>
            <a:r>
              <a:rPr lang="sr-Cyrl-RS" sz="2800" dirty="0" smtClean="0"/>
              <a:t>3.упале органа за дисање</a:t>
            </a:r>
          </a:p>
          <a:p>
            <a:pPr>
              <a:buNone/>
            </a:pPr>
            <a:r>
              <a:rPr lang="sr-Cyrl-RS" sz="2800" dirty="0" smtClean="0"/>
              <a:t>4.упале органа за излучивање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38203"/>
            <a:ext cx="11736888" cy="6135749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Оток и црвенило стиднице, појава стакласте слузи и узнемиреност животиње је појава: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1.дијареје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2.полног жара-еструса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3.упале органа за дисање</a:t>
            </a:r>
          </a:p>
          <a:p>
            <a:pPr>
              <a:buNone/>
            </a:pPr>
            <a:r>
              <a:rPr lang="sr-Cyrl-RS" sz="2800" dirty="0" smtClean="0"/>
              <a:t>4.упале органа за излучивање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63255"/>
            <a:ext cx="11252549" cy="6288066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1. </a:t>
            </a:r>
            <a:r>
              <a:rPr lang="sr-Cyrl-RS" dirty="0" smtClean="0"/>
              <a:t>Коњ показује знакове узнемирености тако што стриже ушима уназад</a:t>
            </a:r>
            <a:r>
              <a:rPr lang="sr-Latn-RS" dirty="0" smtClean="0"/>
              <a:t> </a:t>
            </a:r>
            <a:r>
              <a:rPr lang="sr-Cyrl-RS" dirty="0" smtClean="0"/>
              <a:t>и копа предњим ногама. Издвојити појаву о којој је реч.</a:t>
            </a:r>
            <a:endParaRPr lang="sr-Cyrl-R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sz="2800" dirty="0" smtClean="0"/>
              <a:t>1.живахан темперамент</a:t>
            </a:r>
          </a:p>
          <a:p>
            <a:pPr>
              <a:buNone/>
            </a:pPr>
            <a:r>
              <a:rPr lang="sr-Cyrl-RS" sz="2800" dirty="0" smtClean="0"/>
              <a:t>2.флегматичан темперамент</a:t>
            </a:r>
            <a:endParaRPr lang="sr-Cyrl-RS" sz="2800" dirty="0"/>
          </a:p>
          <a:p>
            <a:pPr>
              <a:buNone/>
            </a:pPr>
            <a:r>
              <a:rPr lang="sr-Cyrl-RS" sz="2800" dirty="0" smtClean="0"/>
              <a:t>3.злоћудност</a:t>
            </a:r>
            <a:endParaRPr lang="en-US" sz="2800" dirty="0"/>
          </a:p>
        </p:txBody>
      </p:sp>
      <p:pic>
        <p:nvPicPr>
          <p:cNvPr id="4" name="Picture 3" descr="злоћуд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04" y="2592465"/>
            <a:ext cx="2987040" cy="268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325677"/>
            <a:ext cx="11736888" cy="6148275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r>
              <a:rPr lang="sr-Cyrl-RS" sz="2800" dirty="0" smtClean="0"/>
              <a:t>Клинички симптоми еструса се огледају у </a:t>
            </a:r>
            <a:r>
              <a:rPr lang="sr-Cyrl-RS" sz="2800" b="1" dirty="0" smtClean="0"/>
              <a:t>узбуђености животиње, повишеној раздражљивости</a:t>
            </a:r>
            <a:r>
              <a:rPr lang="sr-Cyrl-RS" sz="2800" dirty="0" smtClean="0"/>
              <a:t>, појачаној жељи за парењем, пуштању гласова, поремећеном апетиту и др.</a:t>
            </a:r>
          </a:p>
          <a:p>
            <a:endParaRPr lang="sr-Cyrl-RS" sz="2800" dirty="0" smtClean="0"/>
          </a:p>
          <a:p>
            <a:r>
              <a:rPr lang="sr-Cyrl-RS" sz="2800" dirty="0" smtClean="0"/>
              <a:t>Локални симптоми се истичу у виду </a:t>
            </a:r>
            <a:r>
              <a:rPr lang="sr-Cyrl-RS" sz="2800" b="1" dirty="0" smtClean="0"/>
              <a:t>отицања и црвенила стиднице</a:t>
            </a:r>
            <a:r>
              <a:rPr lang="sr-Cyrl-RS" sz="2800" dirty="0" smtClean="0"/>
              <a:t>, долази до набрекнућа слузокоже полних канала које је праћено </a:t>
            </a:r>
            <a:r>
              <a:rPr lang="sr-Cyrl-RS" sz="2800" b="1" dirty="0" smtClean="0"/>
              <a:t>појачаним лучењем.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350729"/>
            <a:ext cx="11699310" cy="6123223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11. </a:t>
            </a:r>
            <a:r>
              <a:rPr lang="sr-Cyrl-RS" dirty="0" smtClean="0"/>
              <a:t>Улога колострума у исхани прасади </a:t>
            </a:r>
            <a:r>
              <a:rPr lang="sr-Cyrl-RS" u="sng" dirty="0" smtClean="0"/>
              <a:t>није</a:t>
            </a:r>
            <a:r>
              <a:rPr lang="sr-Cyrl-RS" dirty="0" smtClean="0"/>
              <a:t>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1.усвајање хранљивих материја</a:t>
            </a:r>
          </a:p>
          <a:p>
            <a:pPr>
              <a:buNone/>
            </a:pPr>
            <a:r>
              <a:rPr lang="sr-Cyrl-RS" sz="2800" dirty="0" smtClean="0"/>
              <a:t>2.обезбеђивање гвожђа</a:t>
            </a:r>
          </a:p>
          <a:p>
            <a:pPr>
              <a:buNone/>
            </a:pPr>
            <a:r>
              <a:rPr lang="sr-Cyrl-RS" sz="2800" dirty="0" smtClean="0"/>
              <a:t>3.стварање имунитета</a:t>
            </a:r>
          </a:p>
          <a:p>
            <a:pPr>
              <a:buNone/>
            </a:pPr>
            <a:r>
              <a:rPr lang="sr-Cyrl-RS" sz="2800" dirty="0" smtClean="0"/>
              <a:t>4.пражњење црева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350729"/>
            <a:ext cx="12004110" cy="6507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/>
              <a:t> </a:t>
            </a:r>
            <a:r>
              <a:rPr lang="sr-Cyrl-RS" dirty="0" smtClean="0"/>
              <a:t>Улога колострума у исхани прасади </a:t>
            </a:r>
            <a:r>
              <a:rPr lang="sr-Cyrl-RS" u="sng" dirty="0" smtClean="0"/>
              <a:t>није</a:t>
            </a:r>
            <a:r>
              <a:rPr lang="sr-Cyrl-RS" dirty="0" smtClean="0"/>
              <a:t>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1.усвајање хранљивих материја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2.обезбеђивање гвожђа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3.стварање имунитета</a:t>
            </a:r>
          </a:p>
          <a:p>
            <a:pPr>
              <a:buNone/>
            </a:pPr>
            <a:r>
              <a:rPr lang="sr-Cyrl-RS" sz="2800" dirty="0" smtClean="0"/>
              <a:t>4.пражњење црева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CS" sz="2800" dirty="0" smtClean="0"/>
              <a:t>   Колострум у свом саставу има ниску концентрацију гвожђа, па </a:t>
            </a:r>
            <a:r>
              <a:rPr lang="sr-Cyrl-CS" sz="2800" b="1" dirty="0" smtClean="0"/>
              <a:t>не </a:t>
            </a:r>
          </a:p>
          <a:p>
            <a:pPr>
              <a:buNone/>
            </a:pPr>
            <a:r>
              <a:rPr lang="sr-Cyrl-CS" sz="2800" b="1" dirty="0" smtClean="0"/>
              <a:t>   обезбеђује довољно гвожђа</a:t>
            </a:r>
            <a:r>
              <a:rPr lang="sr-Cyrl-CS" sz="2800" dirty="0" smtClean="0"/>
              <a:t> новорођеним животињама.</a:t>
            </a:r>
            <a:endParaRPr lang="en-US" sz="2800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88307"/>
            <a:ext cx="11699310" cy="6263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/>
              <a:t>12. </a:t>
            </a:r>
            <a:r>
              <a:rPr lang="sr-Cyrl-RS" dirty="0" smtClean="0"/>
              <a:t>Начини одгајивања у чистој раси могу бити: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1.узгој у сродству</a:t>
            </a:r>
          </a:p>
          <a:p>
            <a:pPr>
              <a:buNone/>
            </a:pPr>
            <a:r>
              <a:rPr lang="sr-Cyrl-RS" sz="2800" dirty="0" smtClean="0"/>
              <a:t>2.мелиорацијско укрштање</a:t>
            </a:r>
          </a:p>
          <a:p>
            <a:pPr>
              <a:buNone/>
            </a:pPr>
            <a:r>
              <a:rPr lang="sr-Cyrl-RS" sz="2800" dirty="0" smtClean="0"/>
              <a:t>3.потискујуће укрштање</a:t>
            </a:r>
          </a:p>
          <a:p>
            <a:pPr>
              <a:buNone/>
            </a:pPr>
            <a:r>
              <a:rPr lang="sr-Cyrl-RS" sz="2800" dirty="0" smtClean="0"/>
              <a:t>4.освежавање крви</a:t>
            </a:r>
          </a:p>
          <a:p>
            <a:pPr>
              <a:buNone/>
            </a:pPr>
            <a:r>
              <a:rPr lang="sr-Cyrl-RS" sz="2800" dirty="0" smtClean="0"/>
              <a:t>5.комбинацијско укрштање</a:t>
            </a:r>
          </a:p>
          <a:p>
            <a:pPr>
              <a:buNone/>
            </a:pPr>
            <a:r>
              <a:rPr lang="sr-Cyrl-RS" sz="2800" dirty="0" smtClean="0"/>
              <a:t>6.линијско одгајивање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88307"/>
            <a:ext cx="11699310" cy="6263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Начини одгајивања у чистој раси могу бити: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1.узгој у сродству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2.мелиорацијско укрштање</a:t>
            </a:r>
          </a:p>
          <a:p>
            <a:pPr>
              <a:buNone/>
            </a:pPr>
            <a:r>
              <a:rPr lang="sr-Cyrl-RS" sz="2800" dirty="0" smtClean="0"/>
              <a:t>3.потискујуће укрштање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4.освежавање крви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5.комбинацијско укрштање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6.линијско одгајивање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438411"/>
            <a:ext cx="11699310" cy="6237962"/>
          </a:xfrm>
        </p:spPr>
        <p:txBody>
          <a:bodyPr/>
          <a:lstStyle/>
          <a:p>
            <a:pPr>
              <a:buNone/>
            </a:pPr>
            <a:r>
              <a:rPr lang="sr-Cyrl-CS" sz="2800" b="1" dirty="0" smtClean="0"/>
              <a:t>   Одгајивање у чистој раси</a:t>
            </a:r>
            <a:r>
              <a:rPr lang="sr-Cyrl-CS" sz="2800" dirty="0" smtClean="0"/>
              <a:t> подразумева избор и парење родитеља који припадају истој раси. Може да буде: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sr-Cyrl-CS" sz="2800" dirty="0" smtClean="0"/>
              <a:t>   - одгајивање у чистој раси родитеља који нису у сродству (</a:t>
            </a:r>
            <a:r>
              <a:rPr lang="sr-Cyrl-CS" sz="2800" b="1" dirty="0" smtClean="0"/>
              <a:t>одгајивање по линијама и родовима </a:t>
            </a:r>
            <a:r>
              <a:rPr lang="sr-Cyrl-CS" sz="2800" dirty="0" smtClean="0"/>
              <a:t>и</a:t>
            </a:r>
            <a:r>
              <a:rPr lang="sr-Cyrl-CS" sz="2800" b="1" dirty="0" smtClean="0"/>
              <a:t> освежавање крви</a:t>
            </a:r>
            <a:r>
              <a:rPr lang="sr-Cyrl-C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sr-Cyrl-CS" sz="2800" dirty="0" smtClean="0"/>
              <a:t>   - одгајивање у чистој раси родитеља који су у сродству (</a:t>
            </a:r>
            <a:r>
              <a:rPr lang="sr-Cyrl-CS" sz="2800" b="1" dirty="0" smtClean="0"/>
              <a:t>одгајивање у најужем, уском и умереном сродству </a:t>
            </a:r>
            <a:r>
              <a:rPr lang="sr-Cyrl-CS" sz="2800" dirty="0" smtClean="0"/>
              <a:t>и </a:t>
            </a:r>
            <a:r>
              <a:rPr lang="sr-Cyrl-CS" sz="2800" b="1" dirty="0" smtClean="0"/>
              <a:t>линијско одгајивање у сродству</a:t>
            </a:r>
            <a:r>
              <a:rPr lang="sr-Cyrl-CS" sz="2800" dirty="0" smtClean="0"/>
              <a:t>).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313152"/>
            <a:ext cx="11686784" cy="6338170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13. </a:t>
            </a:r>
            <a:r>
              <a:rPr lang="sr-Cyrl-RS" dirty="0" smtClean="0"/>
              <a:t>Начини природног парења су: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</a:t>
            </a:r>
            <a:r>
              <a:rPr lang="sr-Cyrl-RS" b="1" dirty="0" smtClean="0"/>
              <a:t>_______________________________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</a:t>
            </a:r>
            <a:r>
              <a:rPr lang="sr-Cyrl-RS" b="1" dirty="0" smtClean="0"/>
              <a:t> _______________________________ </a:t>
            </a:r>
          </a:p>
          <a:p>
            <a:pPr>
              <a:buNone/>
            </a:pPr>
            <a:r>
              <a:rPr lang="sr-Cyrl-RS" b="1" dirty="0" smtClean="0"/>
              <a:t>    </a:t>
            </a:r>
          </a:p>
          <a:p>
            <a:pPr>
              <a:buNone/>
            </a:pPr>
            <a:r>
              <a:rPr lang="sr-Cyrl-RS" dirty="0" smtClean="0"/>
              <a:t>     </a:t>
            </a:r>
            <a:r>
              <a:rPr lang="sr-Cyrl-RS" b="1" dirty="0" smtClean="0"/>
              <a:t> _______________________________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</a:t>
            </a:r>
            <a:r>
              <a:rPr lang="sr-Cyrl-RS" b="1" dirty="0" smtClean="0"/>
              <a:t> _______________________________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313152"/>
            <a:ext cx="11686784" cy="6338170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     </a:t>
            </a:r>
            <a:r>
              <a:rPr lang="sr-Cyrl-RS" dirty="0" smtClean="0"/>
              <a:t>Начини природног парења су: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</a:t>
            </a:r>
            <a:r>
              <a:rPr lang="sr-Cyrl-RS" sz="2800" b="1" u="sng" dirty="0" smtClean="0">
                <a:solidFill>
                  <a:srgbClr val="FF0000"/>
                </a:solidFill>
              </a:rPr>
              <a:t>дивље или слободно парење</a:t>
            </a:r>
            <a:r>
              <a:rPr lang="sr-Cyrl-RS" b="1" dirty="0" smtClean="0"/>
              <a:t>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</a:t>
            </a:r>
            <a:r>
              <a:rPr lang="sr-Cyrl-RS" b="1" dirty="0" smtClean="0"/>
              <a:t> </a:t>
            </a:r>
            <a:r>
              <a:rPr lang="sr-Cyrl-RS" sz="2800" b="1" u="sng" dirty="0" smtClean="0">
                <a:solidFill>
                  <a:srgbClr val="FF0000"/>
                </a:solidFill>
              </a:rPr>
              <a:t>харемско  парење</a:t>
            </a:r>
          </a:p>
          <a:p>
            <a:pPr>
              <a:buNone/>
            </a:pPr>
            <a:r>
              <a:rPr lang="sr-Cyrl-RS" b="1" dirty="0" smtClean="0"/>
              <a:t>    </a:t>
            </a:r>
          </a:p>
          <a:p>
            <a:pPr>
              <a:buNone/>
            </a:pPr>
            <a:r>
              <a:rPr lang="sr-Cyrl-RS" dirty="0" smtClean="0"/>
              <a:t>     </a:t>
            </a:r>
            <a:r>
              <a:rPr lang="sr-Cyrl-RS" b="1" dirty="0" smtClean="0"/>
              <a:t> </a:t>
            </a:r>
            <a:r>
              <a:rPr lang="sr-Cyrl-RS" sz="2800" b="1" u="sng" dirty="0" smtClean="0">
                <a:solidFill>
                  <a:srgbClr val="FF0000"/>
                </a:solidFill>
              </a:rPr>
              <a:t>класно  парење</a:t>
            </a:r>
            <a:endParaRPr lang="sr-Cyrl-RS" b="1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</a:t>
            </a:r>
            <a:r>
              <a:rPr lang="sr-Cyrl-RS" b="1" dirty="0" smtClean="0"/>
              <a:t> </a:t>
            </a:r>
            <a:r>
              <a:rPr lang="sr-Cyrl-RS" sz="2800" b="1" u="sng" dirty="0" smtClean="0">
                <a:solidFill>
                  <a:srgbClr val="FF0000"/>
                </a:solidFill>
              </a:rPr>
              <a:t>индивидуално  парење</a:t>
            </a:r>
            <a:r>
              <a:rPr lang="sr-Cyrl-R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363255"/>
            <a:ext cx="11736888" cy="6110697"/>
          </a:xfrm>
        </p:spPr>
        <p:txBody>
          <a:bodyPr>
            <a:normAutofit fontScale="92500" lnSpcReduction="10000"/>
          </a:bodyPr>
          <a:lstStyle/>
          <a:p>
            <a:r>
              <a:rPr lang="sr-Cyrl-CS" sz="3000" b="1" dirty="0" smtClean="0"/>
              <a:t>Дивље</a:t>
            </a:r>
            <a:r>
              <a:rPr lang="sr-Cyrl-CS" sz="3000" dirty="0" smtClean="0"/>
              <a:t> или </a:t>
            </a:r>
            <a:r>
              <a:rPr lang="sr-Cyrl-CS" sz="3000" b="1" dirty="0" smtClean="0"/>
              <a:t>слободно парење</a:t>
            </a:r>
            <a:r>
              <a:rPr lang="sr-Cyrl-CS" sz="3000" dirty="0" smtClean="0"/>
              <a:t> се обавља неконтролисано у стадима у којима се више мушких грла држе заједно са женским.</a:t>
            </a:r>
          </a:p>
          <a:p>
            <a:endParaRPr lang="en-US" sz="3000" dirty="0" smtClean="0"/>
          </a:p>
          <a:p>
            <a:r>
              <a:rPr lang="sr-Cyrl-CS" sz="3000" b="1" dirty="0" smtClean="0"/>
              <a:t>Харемско парење</a:t>
            </a:r>
            <a:r>
              <a:rPr lang="sr-Cyrl-CS" sz="3000" dirty="0" smtClean="0"/>
              <a:t> се спроводи тако што се један приплодњак држи са одговарајућим бројем плоткиња.</a:t>
            </a:r>
          </a:p>
          <a:p>
            <a:endParaRPr lang="en-US" sz="3000" dirty="0" smtClean="0"/>
          </a:p>
          <a:p>
            <a:r>
              <a:rPr lang="sr-Cyrl-CS" sz="3000" b="1" dirty="0" smtClean="0"/>
              <a:t>Класно парење</a:t>
            </a:r>
            <a:r>
              <a:rPr lang="sr-Cyrl-CS" sz="3000" dirty="0" smtClean="0"/>
              <a:t> подразумева разврставање женских грла у </a:t>
            </a:r>
            <a:r>
              <a:rPr lang="sr-Cyrl-CS" sz="3000" b="1" dirty="0" smtClean="0"/>
              <a:t>класе</a:t>
            </a:r>
            <a:r>
              <a:rPr lang="sr-Cyrl-CS" sz="3000" dirty="0" smtClean="0"/>
              <a:t> према квалитету грла, па им се додељује приплодњак приближно истог квалитета. </a:t>
            </a:r>
            <a:endParaRPr lang="en-US" sz="3000" dirty="0" smtClean="0"/>
          </a:p>
          <a:p>
            <a:endParaRPr lang="sr-Cyrl-CS" sz="3000" b="1" dirty="0" smtClean="0"/>
          </a:p>
          <a:p>
            <a:r>
              <a:rPr lang="sr-Cyrl-CS" sz="3000" b="1" dirty="0" smtClean="0"/>
              <a:t>Индивидуално парење</a:t>
            </a:r>
            <a:r>
              <a:rPr lang="sr-Cyrl-CS" sz="3000" dirty="0" smtClean="0"/>
              <a:t> подразумева да се сваком женском грлу према квалитету одреди приплодњак и то у време када објективно може доћи до оплодње.</a:t>
            </a: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200417"/>
            <a:ext cx="11674258" cy="627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sz="3500" b="1" dirty="0" smtClean="0"/>
              <a:t>14. </a:t>
            </a:r>
            <a:r>
              <a:rPr lang="sr-Cyrl-RS" sz="3500" dirty="0" smtClean="0"/>
              <a:t>Обележити бројевима по анатомском редоследу женске полне органе , од унутрашњег ка спољашњем почев од броја 1.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sz="3000" dirty="0" smtClean="0"/>
              <a:t> јајници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sz="3000" u="sng" dirty="0" smtClean="0">
                <a:solidFill>
                  <a:srgbClr val="FF0000"/>
                </a:solidFill>
              </a:rPr>
              <a:t> </a:t>
            </a:r>
            <a:r>
              <a:rPr lang="sr-Cyrl-RS" sz="3000" dirty="0" smtClean="0"/>
              <a:t>материца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000" dirty="0" smtClean="0"/>
              <a:t>стидница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000" dirty="0" smtClean="0"/>
              <a:t>вагина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_______</a:t>
            </a:r>
            <a:r>
              <a:rPr lang="sr-Cyrl-RS" dirty="0" smtClean="0"/>
              <a:t> </a:t>
            </a:r>
            <a:r>
              <a:rPr lang="sr-Cyrl-RS" sz="3000" dirty="0" smtClean="0"/>
              <a:t>јајовод</a:t>
            </a:r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726510"/>
            <a:ext cx="10751507" cy="5747442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Коњ показује знакове узнемирености тако што стриже ушима уназад, копа предњим ногама. Издвојити појаву о којој је реч.</a:t>
            </a:r>
            <a:endParaRPr lang="sr-Cyrl-RS" b="1" dirty="0" smtClean="0">
              <a:solidFill>
                <a:srgbClr val="FF0000"/>
              </a:solidFill>
            </a:endParaRPr>
          </a:p>
          <a:p>
            <a:endParaRPr lang="sr-Cyrl-RS" b="1" dirty="0" smtClean="0">
              <a:solidFill>
                <a:srgbClr val="FF0000"/>
              </a:solidFill>
            </a:endParaRPr>
          </a:p>
          <a:p>
            <a:endParaRPr lang="sr-Cyrl-R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RS" sz="2800" dirty="0" smtClean="0"/>
              <a:t>1.живахан темперамент</a:t>
            </a:r>
          </a:p>
          <a:p>
            <a:pPr>
              <a:buNone/>
            </a:pPr>
            <a:r>
              <a:rPr lang="sr-Cyrl-RS" sz="2800" dirty="0" smtClean="0"/>
              <a:t>2.флегматичан темперамент</a:t>
            </a:r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3.злоћудност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злоћуд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457" y="2225655"/>
            <a:ext cx="2987040" cy="268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200417"/>
            <a:ext cx="11674258" cy="627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sz="3500" b="1" dirty="0" smtClean="0"/>
              <a:t>   </a:t>
            </a:r>
            <a:r>
              <a:rPr lang="sr-Cyrl-RS" sz="3500" dirty="0" smtClean="0"/>
              <a:t>Обележити бројевима по анатомском редоследу женске полне органе , од унутрашњег ка спољашњем почев од броја 1.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___1     </a:t>
            </a:r>
            <a:r>
              <a:rPr lang="sr-Cyrl-RS" sz="3000" dirty="0" smtClean="0"/>
              <a:t>јајници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3     </a:t>
            </a:r>
            <a:r>
              <a:rPr lang="sr-Cyrl-RS" sz="3000" u="sng" dirty="0" smtClean="0">
                <a:solidFill>
                  <a:srgbClr val="FF0000"/>
                </a:solidFill>
              </a:rPr>
              <a:t> </a:t>
            </a:r>
            <a:r>
              <a:rPr lang="sr-Cyrl-RS" sz="3000" dirty="0" smtClean="0"/>
              <a:t>материца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5      </a:t>
            </a:r>
            <a:r>
              <a:rPr lang="sr-Cyrl-RS" sz="3000" dirty="0" smtClean="0"/>
              <a:t>стидница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4      </a:t>
            </a:r>
            <a:r>
              <a:rPr lang="sr-Cyrl-RS" sz="3000" dirty="0" smtClean="0"/>
              <a:t>вагина</a:t>
            </a:r>
          </a:p>
          <a:p>
            <a:endParaRPr lang="sr-Cyrl-RS" dirty="0" smtClean="0"/>
          </a:p>
          <a:p>
            <a:r>
              <a:rPr lang="sr-Cyrl-RS" u="sng" dirty="0" smtClean="0">
                <a:solidFill>
                  <a:srgbClr val="FF0000"/>
                </a:solidFill>
              </a:rPr>
              <a:t>      2      </a:t>
            </a:r>
            <a:r>
              <a:rPr lang="sr-Cyrl-RS" sz="3000" u="sng" dirty="0" smtClean="0">
                <a:solidFill>
                  <a:srgbClr val="FF0000"/>
                </a:solidFill>
              </a:rPr>
              <a:t> </a:t>
            </a:r>
            <a:r>
              <a:rPr lang="sr-Cyrl-RS" sz="3000" dirty="0" smtClean="0"/>
              <a:t>јајовод</a:t>
            </a:r>
          </a:p>
          <a:p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325677"/>
            <a:ext cx="11624154" cy="63131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CS" b="1" dirty="0" smtClean="0"/>
              <a:t>  </a:t>
            </a:r>
          </a:p>
          <a:p>
            <a:pPr>
              <a:buNone/>
            </a:pPr>
            <a:r>
              <a:rPr lang="sr-Cyrl-CS" sz="3000" b="1" dirty="0" smtClean="0"/>
              <a:t>   Јајници</a:t>
            </a:r>
            <a:r>
              <a:rPr lang="sr-Cyrl-CS" sz="3000" dirty="0" smtClean="0"/>
              <a:t> су парне жлезде јајоликог облика, смештене у карличној дупљи.</a:t>
            </a:r>
          </a:p>
          <a:p>
            <a:pPr>
              <a:buNone/>
            </a:pPr>
            <a:r>
              <a:rPr lang="sr-Cyrl-CS" sz="3000" dirty="0" smtClean="0"/>
              <a:t>   </a:t>
            </a:r>
          </a:p>
          <a:p>
            <a:pPr>
              <a:buNone/>
            </a:pPr>
            <a:r>
              <a:rPr lang="sr-Cyrl-CS" sz="3000" b="1" dirty="0" smtClean="0"/>
              <a:t>   Јајовод</a:t>
            </a:r>
            <a:r>
              <a:rPr lang="sr-Cyrl-CS" sz="3000" dirty="0" smtClean="0"/>
              <a:t> је дуга изувијана парна цев која повезује јајнике са роговима материце.</a:t>
            </a:r>
          </a:p>
          <a:p>
            <a:pPr>
              <a:buNone/>
            </a:pPr>
            <a:r>
              <a:rPr lang="sr-Cyrl-CS" sz="3000" dirty="0" smtClean="0"/>
              <a:t>   </a:t>
            </a:r>
          </a:p>
          <a:p>
            <a:pPr>
              <a:buNone/>
            </a:pPr>
            <a:r>
              <a:rPr lang="sr-Cyrl-CS" sz="3000" b="1" dirty="0" smtClean="0"/>
              <a:t>   Материца</a:t>
            </a:r>
            <a:r>
              <a:rPr lang="sr-Cyrl-CS" sz="3000" dirty="0" smtClean="0"/>
              <a:t> се налази у карличној дупљи испод правог црева (ректума). </a:t>
            </a:r>
          </a:p>
          <a:p>
            <a:pPr>
              <a:buNone/>
            </a:pPr>
            <a:r>
              <a:rPr lang="sr-Cyrl-CS" sz="3000" b="1" dirty="0" smtClean="0"/>
              <a:t>   </a:t>
            </a:r>
          </a:p>
          <a:p>
            <a:pPr>
              <a:buNone/>
            </a:pPr>
            <a:r>
              <a:rPr lang="sr-Cyrl-CS" sz="3000" b="1" dirty="0" smtClean="0"/>
              <a:t>   Вагина</a:t>
            </a:r>
            <a:r>
              <a:rPr lang="sr-Cyrl-CS" sz="3000" dirty="0" smtClean="0"/>
              <a:t> је </a:t>
            </a:r>
            <a:r>
              <a:rPr lang="sr-Cyrl-RS" sz="3000" dirty="0" smtClean="0"/>
              <a:t>цеваст мишићни </a:t>
            </a:r>
            <a:r>
              <a:rPr lang="vi-VN" sz="3000" dirty="0" smtClean="0"/>
              <a:t> </a:t>
            </a:r>
            <a:r>
              <a:rPr lang="sr-Cyrl-RS" sz="3000" dirty="0" smtClean="0"/>
              <a:t>орган</a:t>
            </a:r>
            <a:r>
              <a:rPr lang="vi-VN" sz="3000" dirty="0" smtClean="0"/>
              <a:t>,</a:t>
            </a:r>
            <a:r>
              <a:rPr lang="sr-Cyrl-RS" sz="3000" dirty="0" smtClean="0"/>
              <a:t> који чини везу између материце и спољашњих полних органа</a:t>
            </a:r>
            <a:r>
              <a:rPr lang="vi-VN" sz="3000" dirty="0" smtClean="0"/>
              <a:t> </a:t>
            </a:r>
            <a:r>
              <a:rPr lang="sr-Cyrl-RS" sz="3000" dirty="0" smtClean="0"/>
              <a:t>и налази се у карличној шупљини.</a:t>
            </a:r>
            <a:r>
              <a:rPr lang="sr-Cyrl-CS" sz="3000" dirty="0" smtClean="0"/>
              <a:t> </a:t>
            </a:r>
          </a:p>
          <a:p>
            <a:pPr>
              <a:buNone/>
            </a:pPr>
            <a:r>
              <a:rPr lang="sr-Cyrl-CS" sz="3000" b="1" dirty="0" smtClean="0"/>
              <a:t>   </a:t>
            </a:r>
          </a:p>
          <a:p>
            <a:pPr>
              <a:buNone/>
            </a:pPr>
            <a:r>
              <a:rPr lang="sr-Cyrl-CS" sz="3000" b="1" dirty="0" smtClean="0"/>
              <a:t>   Стидница</a:t>
            </a:r>
            <a:r>
              <a:rPr lang="sr-Cyrl-CS" sz="3000" dirty="0" smtClean="0"/>
              <a:t> је једини део женских полних органа који се види споља.</a:t>
            </a: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152"/>
            <a:ext cx="10515600" cy="5632811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https://www.mojaskola.gov.rs/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903" y="3603795"/>
            <a:ext cx="9026193" cy="25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5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152"/>
            <a:ext cx="10515600" cy="5632811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ОВА ПРЕЗЕНТАЦИЈА ЈЕ НЕКОМЕРЦИЈАЛНА!</a:t>
            </a:r>
            <a:endParaRPr lang="en-US" sz="240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Слајдови могу да садрже материјале, фотографије и слике преузете са Интернета који су заштићени Законом о ауторским и сродним правима. Ова презентација се може користити само у циљу информисања и образовања ученика у току наставе на даљину и у друге сврхе се не сме користити. Члан 44. – Дозвољено је да без дозволе аутора и без плаћања ауторске накнаде за некомерцијалне сврхе наставе (1) јавно извођење или представљање објављених дела у облику неpосредног поучавања на настави ЗАКОН О АУТОРСКИМ И СРОДНИМ ПРАВИМА (Сл. Гласник РС бр 104/2009 и 99/2011)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7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88723"/>
            <a:ext cx="10350674" cy="5885229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r>
              <a:rPr lang="sr-Cyrl-RS" sz="2800" dirty="0" smtClean="0"/>
              <a:t> </a:t>
            </a:r>
            <a:r>
              <a:rPr lang="sr-Cyrl-RS" sz="2800" b="1" dirty="0" smtClean="0"/>
              <a:t>Злоћудност</a:t>
            </a:r>
            <a:r>
              <a:rPr lang="sr-Cyrl-RS" sz="2800" dirty="0" smtClean="0"/>
              <a:t> животиње је последица неправилног односа човека према животињи. </a:t>
            </a:r>
          </a:p>
          <a:p>
            <a:endParaRPr lang="sr-Cyrl-RS" sz="2800" dirty="0" smtClean="0"/>
          </a:p>
          <a:p>
            <a:r>
              <a:rPr lang="sr-Cyrl-RS" sz="2800" dirty="0" smtClean="0"/>
              <a:t>Знаци злоћудности су различити код појединих врста. Тако нпр.: </a:t>
            </a:r>
            <a:r>
              <a:rPr lang="sr-Cyrl-RS" sz="2800" b="1" dirty="0" smtClean="0"/>
              <a:t>злоћудан коњ стриже ушима уназад (полаже их уназад) и копа предњим ногама, </a:t>
            </a:r>
            <a:r>
              <a:rPr lang="sr-Cyrl-RS" sz="2800" dirty="0" smtClean="0"/>
              <a:t>злоћудан бик се преча, док нераст често накостреши длаку на гребену и шкљоца зубима.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8307"/>
            <a:ext cx="10350674" cy="6085645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b="1" dirty="0" smtClean="0"/>
              <a:t>2. </a:t>
            </a:r>
            <a:r>
              <a:rPr lang="sr-Cyrl-RS" dirty="0" smtClean="0"/>
              <a:t>Стављањем у однос дужине трупа и висине гребена добија се</a:t>
            </a:r>
            <a:r>
              <a:rPr lang="sr-Cyrl-RS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>
                <a:solidFill>
                  <a:srgbClr val="FF0000"/>
                </a:solidFill>
              </a:rPr>
              <a:t>_____________________.</a:t>
            </a:r>
            <a:endParaRPr lang="sr-Cyrl-R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890"/>
            <a:ext cx="11949830" cy="6670109"/>
          </a:xfrm>
        </p:spPr>
        <p:txBody>
          <a:bodyPr>
            <a:normAutofit fontScale="85000" lnSpcReduction="20000"/>
          </a:bodyPr>
          <a:lstStyle/>
          <a:p>
            <a:endParaRPr lang="sr-Latn-RS" dirty="0" smtClean="0"/>
          </a:p>
          <a:p>
            <a:pPr>
              <a:buNone/>
            </a:pPr>
            <a:r>
              <a:rPr lang="sr-Cyrl-RS" sz="3800" dirty="0" smtClean="0"/>
              <a:t>    Стављањем у однос дужине трупа и висине гребена добија се</a:t>
            </a:r>
          </a:p>
          <a:p>
            <a:pPr>
              <a:buNone/>
            </a:pPr>
            <a:r>
              <a:rPr lang="sr-Cyrl-RS" sz="3800" dirty="0" smtClean="0">
                <a:solidFill>
                  <a:srgbClr val="FF0000"/>
                </a:solidFill>
              </a:rPr>
              <a:t>    </a:t>
            </a:r>
            <a:r>
              <a:rPr lang="sr-Cyrl-RS" sz="3300" b="1" dirty="0" smtClean="0">
                <a:solidFill>
                  <a:srgbClr val="FF0000"/>
                </a:solidFill>
              </a:rPr>
              <a:t>индекс формата</a:t>
            </a:r>
            <a:r>
              <a:rPr lang="sr-Cyrl-RS" sz="33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ru-RU" sz="3800" dirty="0" smtClean="0"/>
              <a:t>    </a:t>
            </a:r>
            <a:r>
              <a:rPr lang="ru-RU" sz="3300" dirty="0" smtClean="0"/>
              <a:t>индекс формата = (DT / VG) × 100 [%]</a:t>
            </a:r>
            <a:br>
              <a:rPr lang="ru-RU" sz="3300" dirty="0" smtClean="0"/>
            </a:br>
            <a:r>
              <a:rPr lang="ru-RU" sz="3300" dirty="0" smtClean="0"/>
              <a:t>DT -дужина трупа</a:t>
            </a:r>
            <a:br>
              <a:rPr lang="ru-RU" sz="3300" dirty="0" smtClean="0"/>
            </a:br>
            <a:r>
              <a:rPr lang="ru-RU" sz="3300" dirty="0" smtClean="0"/>
              <a:t>VG -висина гребена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300" dirty="0" smtClean="0"/>
              <a:t>Код животиња код којих је дошло до застоја у интраутерином периоду овај индекс је већи због недовољног пораста у висину.</a:t>
            </a:r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    Код животиња код којих је дошло до застоја у екстраутерином периоду овај индекс је мањи због недовољног пораста у дужину.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3" descr="Indeks form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89" y="1370411"/>
            <a:ext cx="4727532" cy="300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225469"/>
            <a:ext cx="11573301" cy="6434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/>
              <a:t>3. </a:t>
            </a:r>
            <a:r>
              <a:rPr lang="sr-Cyrl-RS" dirty="0" smtClean="0"/>
              <a:t>Издвојити неприпадајући производни тип од понуђених производних типова:</a:t>
            </a:r>
          </a:p>
          <a:p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1.холштајн-фризијско</a:t>
            </a:r>
          </a:p>
          <a:p>
            <a:pPr>
              <a:buNone/>
            </a:pPr>
            <a:r>
              <a:rPr lang="sr-Cyrl-RS" sz="2800" dirty="0" smtClean="0"/>
              <a:t>2.црвено-данско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3.црвени холштајн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4.подолац  </a:t>
            </a:r>
          </a:p>
          <a:p>
            <a:pPr>
              <a:buNone/>
            </a:pPr>
            <a:r>
              <a:rPr lang="sr-Cyrl-RS" sz="2800" dirty="0" smtClean="0"/>
              <a:t>5.џерзеј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5469"/>
            <a:ext cx="10738981" cy="6248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Издвојити неприпадајући производни тип од понуђених производних типова: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1.холштајн-фризијско</a:t>
            </a:r>
          </a:p>
          <a:p>
            <a:pPr>
              <a:buNone/>
            </a:pPr>
            <a:r>
              <a:rPr lang="sr-Cyrl-RS" sz="2800" dirty="0" smtClean="0"/>
              <a:t>2.црвено</a:t>
            </a:r>
            <a:r>
              <a:rPr lang="sr-Latn-RS" sz="2800" dirty="0" smtClean="0"/>
              <a:t>-</a:t>
            </a:r>
            <a:r>
              <a:rPr lang="sr-Cyrl-RS" sz="2800" dirty="0" smtClean="0"/>
              <a:t>данско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3.</a:t>
            </a:r>
            <a:r>
              <a:rPr lang="sr-Cyrl-RS" sz="2800" dirty="0" smtClean="0"/>
              <a:t>ц</a:t>
            </a:r>
            <a:r>
              <a:rPr lang="sr-Cyrl-RS" sz="2800" dirty="0" smtClean="0"/>
              <a:t>рвени</a:t>
            </a:r>
            <a:r>
              <a:rPr lang="sr-Latn-RS" sz="2800" dirty="0" smtClean="0"/>
              <a:t> </a:t>
            </a:r>
            <a:r>
              <a:rPr lang="sr-Cyrl-RS" sz="2800" dirty="0" smtClean="0"/>
              <a:t>холштајн</a:t>
            </a:r>
            <a:endParaRPr lang="sr-Cyrl-RS" sz="2800" dirty="0" smtClean="0"/>
          </a:p>
          <a:p>
            <a:pPr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4.подолац  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5.џерзеј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1448</Words>
  <Application>Microsoft Office PowerPoint</Application>
  <PresentationFormat>Custom</PresentationFormat>
  <Paragraphs>334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ЧЕТВРТИ  РАЗРЕД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ЧЕТВРТИ  РАЗРЕД</dc:title>
  <dc:creator>Maja Todorović</dc:creator>
  <cp:lastModifiedBy>Windows User</cp:lastModifiedBy>
  <cp:revision>47</cp:revision>
  <dcterms:created xsi:type="dcterms:W3CDTF">2020-04-24T11:56:51Z</dcterms:created>
  <dcterms:modified xsi:type="dcterms:W3CDTF">2020-05-06T14:23:50Z</dcterms:modified>
</cp:coreProperties>
</file>